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77" r:id="rId11"/>
    <p:sldId id="276" r:id="rId12"/>
    <p:sldId id="266" r:id="rId13"/>
    <p:sldId id="265" r:id="rId14"/>
    <p:sldId id="275" r:id="rId15"/>
    <p:sldId id="274" r:id="rId16"/>
    <p:sldId id="264" r:id="rId17"/>
    <p:sldId id="272" r:id="rId18"/>
    <p:sldId id="263" r:id="rId19"/>
    <p:sldId id="269" r:id="rId20"/>
    <p:sldId id="271" r:id="rId21"/>
    <p:sldId id="270" r:id="rId22"/>
    <p:sldId id="273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74" autoAdjust="0"/>
  </p:normalViewPr>
  <p:slideViewPr>
    <p:cSldViewPr>
      <p:cViewPr varScale="1">
        <p:scale>
          <a:sx n="76" d="100"/>
          <a:sy n="76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F993-274E-4710-B89C-2811BFFF818D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E2816-7B9D-490A-8BF9-A19B47BD74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규칙적인 모습이 무한히 반복되어 있는 물질을 </a:t>
            </a:r>
            <a:r>
              <a:rPr lang="en-US" altLang="ko-KR" dirty="0" smtClean="0"/>
              <a:t>crystal </a:t>
            </a:r>
            <a:r>
              <a:rPr lang="ko-KR" altLang="en-US" baseline="0" dirty="0" smtClean="0"/>
              <a:t>라고 한다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이 </a:t>
            </a:r>
            <a:r>
              <a:rPr lang="en-US" altLang="ko-KR" baseline="0" dirty="0" smtClean="0"/>
              <a:t>crystal </a:t>
            </a:r>
            <a:r>
              <a:rPr lang="ko-KR" altLang="en-US" baseline="0" dirty="0" smtClean="0"/>
              <a:t>의 규칙적인 공간 배열을 </a:t>
            </a:r>
            <a:r>
              <a:rPr lang="en-US" altLang="ko-KR" baseline="0" dirty="0" smtClean="0"/>
              <a:t>lattice </a:t>
            </a:r>
            <a:r>
              <a:rPr lang="en-US" altLang="ko-KR" baseline="0" dirty="0" err="1" smtClean="0"/>
              <a:t>structrue</a:t>
            </a:r>
            <a:r>
              <a:rPr lang="en-US" altLang="ko-KR" baseline="0" dirty="0" smtClean="0"/>
              <a:t>, </a:t>
            </a:r>
          </a:p>
          <a:p>
            <a:r>
              <a:rPr lang="ko-KR" altLang="en-US" baseline="0" dirty="0" smtClean="0"/>
              <a:t>또는 </a:t>
            </a:r>
            <a:r>
              <a:rPr lang="en-US" altLang="ko-KR" baseline="0" dirty="0" smtClean="0"/>
              <a:t>Space lattice </a:t>
            </a:r>
            <a:r>
              <a:rPr lang="ko-KR" altLang="en-US" baseline="0" dirty="0" smtClean="0"/>
              <a:t>라고 하며</a:t>
            </a:r>
            <a:r>
              <a:rPr lang="en-US" altLang="ko-KR" baseline="0" dirty="0" smtClean="0"/>
              <a:t> lattice structure </a:t>
            </a:r>
            <a:r>
              <a:rPr lang="ko-KR" altLang="en-US" baseline="0" dirty="0" smtClean="0"/>
              <a:t>를 구성하는 점을 </a:t>
            </a:r>
            <a:r>
              <a:rPr lang="en-US" altLang="ko-KR" baseline="0" dirty="0" smtClean="0"/>
              <a:t>lattice point </a:t>
            </a:r>
            <a:r>
              <a:rPr lang="ko-KR" altLang="en-US" baseline="0" dirty="0" smtClean="0"/>
              <a:t>라고 한다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위 그림은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차원 이지만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실 세계는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차원 이므로</a:t>
            </a:r>
            <a:r>
              <a:rPr lang="en-US" altLang="ko-KR" baseline="0" dirty="0" smtClean="0"/>
              <a:t> 3</a:t>
            </a:r>
            <a:r>
              <a:rPr lang="ko-KR" altLang="en-US" baseline="0" dirty="0" smtClean="0"/>
              <a:t>차원에서는</a:t>
            </a:r>
            <a:r>
              <a:rPr lang="en-US" altLang="ko-KR" baseline="0" dirty="0" smtClean="0"/>
              <a:t>,,, </a:t>
            </a:r>
            <a:r>
              <a:rPr lang="ko-KR" altLang="en-US" baseline="0" dirty="0" smtClean="0"/>
              <a:t>모든 </a:t>
            </a:r>
            <a:r>
              <a:rPr lang="en-US" altLang="ko-KR" baseline="0" dirty="0" smtClean="0"/>
              <a:t>lattice point </a:t>
            </a:r>
            <a:r>
              <a:rPr lang="ko-KR" altLang="en-US" baseline="0" dirty="0" smtClean="0"/>
              <a:t>가 세 개의 벡터의 선형 결합으로 표시 될 때 그 세개의 벡터를 </a:t>
            </a:r>
            <a:r>
              <a:rPr lang="en-US" altLang="ko-KR" baseline="0" dirty="0" smtClean="0"/>
              <a:t>primitive vector </a:t>
            </a:r>
            <a:r>
              <a:rPr lang="ko-KR" altLang="en-US" baseline="0" dirty="0" smtClean="0"/>
              <a:t>라고 하고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primitive vector</a:t>
            </a:r>
            <a:r>
              <a:rPr lang="ko-KR" altLang="en-US" baseline="0" dirty="0" smtClean="0"/>
              <a:t>로 이루어진 </a:t>
            </a:r>
            <a:r>
              <a:rPr lang="en-US" altLang="ko-KR" baseline="0" dirty="0" smtClean="0"/>
              <a:t>cell </a:t>
            </a:r>
            <a:r>
              <a:rPr lang="ko-KR" altLang="en-US" baseline="0" dirty="0" smtClean="0"/>
              <a:t>을 </a:t>
            </a:r>
            <a:r>
              <a:rPr lang="en-US" altLang="ko-KR" baseline="0" dirty="0" smtClean="0"/>
              <a:t>primitive cell </a:t>
            </a:r>
            <a:r>
              <a:rPr lang="ko-KR" altLang="en-US" baseline="0" dirty="0" smtClean="0"/>
              <a:t>이라고 한다</a:t>
            </a:r>
            <a:r>
              <a:rPr lang="en-US" altLang="ko-KR" baseline="0" dirty="0" smtClean="0"/>
              <a:t>.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primitive cell</a:t>
            </a:r>
            <a:r>
              <a:rPr lang="ko-KR" altLang="en-US" baseline="0" dirty="0" smtClean="0"/>
              <a:t>은 모든 공간을 빈틈없이 채울 수 있으며 하나의 </a:t>
            </a:r>
            <a:r>
              <a:rPr lang="en-US" altLang="ko-KR" baseline="0" dirty="0" smtClean="0"/>
              <a:t>lattice point </a:t>
            </a:r>
            <a:r>
              <a:rPr lang="ko-KR" altLang="en-US" baseline="0" dirty="0" smtClean="0"/>
              <a:t>만을 소유한다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각각의 </a:t>
            </a:r>
            <a:r>
              <a:rPr lang="en-US" altLang="ko-KR" baseline="0" dirty="0" smtClean="0"/>
              <a:t>lattice point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basis</a:t>
            </a:r>
            <a:r>
              <a:rPr lang="ko-KR" altLang="en-US" baseline="0" dirty="0" smtClean="0"/>
              <a:t>로 구성이 되어 있는데 </a:t>
            </a:r>
            <a:r>
              <a:rPr lang="en-US" altLang="ko-KR" baseline="0" dirty="0" smtClean="0"/>
              <a:t>basis</a:t>
            </a:r>
            <a:r>
              <a:rPr lang="ko-KR" altLang="en-US" baseline="0" dirty="0" smtClean="0"/>
              <a:t>는 꼭 하나의 원자라는 법은 없다</a:t>
            </a:r>
            <a:r>
              <a:rPr lang="en-US" altLang="ko-KR" baseline="0" dirty="0" smtClean="0"/>
              <a:t>.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VASP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Bulk modulus</a:t>
            </a:r>
            <a:r>
              <a:rPr lang="ko-KR" altLang="en-US" dirty="0" smtClean="0"/>
              <a:t>를 구하기 위한 </a:t>
            </a:r>
            <a:r>
              <a:rPr lang="en-US" altLang="ko-KR" dirty="0" smtClean="0"/>
              <a:t>INCAR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파일 이다</a:t>
            </a:r>
            <a:r>
              <a:rPr lang="en-US" altLang="ko-KR" baseline="0" dirty="0" smtClean="0"/>
              <a:t>. </a:t>
            </a:r>
          </a:p>
          <a:p>
            <a:r>
              <a:rPr lang="en-US" altLang="ko-KR" dirty="0" smtClean="0"/>
              <a:t>K</a:t>
            </a:r>
            <a:r>
              <a:rPr lang="en-US" altLang="ko-KR" baseline="0" dirty="0" smtClean="0"/>
              <a:t> points 3 3 3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/>
              <a:t>gnuplot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fit.in</a:t>
            </a:r>
            <a:r>
              <a:rPr lang="en-US" altLang="ko-KR" baseline="0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Diamond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lattice</a:t>
            </a:r>
            <a:r>
              <a:rPr lang="en-US" altLang="ko-KR" baseline="0" dirty="0" smtClean="0"/>
              <a:t> constant 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3.57 .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 그림과 같이 과일 하나를 원자라고 생각 한다면 네 개의 원자가 하나의 </a:t>
            </a:r>
            <a:r>
              <a:rPr lang="en-US" altLang="ko-KR" dirty="0" smtClean="0"/>
              <a:t>basis </a:t>
            </a:r>
            <a:r>
              <a:rPr lang="ko-KR" altLang="en-US" dirty="0" smtClean="0"/>
              <a:t>가 될 수도 있는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Crystal</a:t>
            </a:r>
            <a:r>
              <a:rPr lang="en-US" altLang="ko-KR" baseline="0" dirty="0" smtClean="0"/>
              <a:t> structure </a:t>
            </a:r>
            <a:r>
              <a:rPr lang="ko-KR" altLang="en-US" baseline="0" dirty="0" smtClean="0"/>
              <a:t>에는 여러가지 대표적인 </a:t>
            </a:r>
            <a:r>
              <a:rPr lang="en-US" altLang="ko-KR" baseline="0" dirty="0" smtClean="0"/>
              <a:t>structure </a:t>
            </a:r>
            <a:r>
              <a:rPr lang="ko-KR" altLang="en-US" baseline="0" dirty="0" smtClean="0"/>
              <a:t>들이 있는데 위 그림은 그 중에 가장 기본적인 </a:t>
            </a:r>
            <a:r>
              <a:rPr lang="en-US" altLang="ko-KR" baseline="0" dirty="0" smtClean="0"/>
              <a:t>Simple cubic structure </a:t>
            </a:r>
            <a:r>
              <a:rPr lang="ko-KR" altLang="en-US" baseline="0" dirty="0" smtClean="0"/>
              <a:t>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각 꼭지점에 </a:t>
            </a:r>
            <a:r>
              <a:rPr lang="en-US" altLang="ko-KR" baseline="0" dirty="0" smtClean="0"/>
              <a:t>basis</a:t>
            </a:r>
            <a:r>
              <a:rPr lang="ko-KR" altLang="en-US" baseline="0" dirty="0" smtClean="0"/>
              <a:t>가 있는 형태로 </a:t>
            </a:r>
            <a:r>
              <a:rPr lang="en-US" altLang="ko-KR" baseline="0" dirty="0" smtClean="0"/>
              <a:t>lattice point</a:t>
            </a:r>
            <a:r>
              <a:rPr lang="ko-KR" altLang="en-US" baseline="0" dirty="0" smtClean="0"/>
              <a:t>를 한 개 가지고 있으므로 </a:t>
            </a:r>
            <a:r>
              <a:rPr lang="en-US" altLang="ko-KR" baseline="0" dirty="0" smtClean="0"/>
              <a:t>primitive cell </a:t>
            </a:r>
            <a:r>
              <a:rPr lang="ko-KR" altLang="en-US" baseline="0" dirty="0" smtClean="0"/>
              <a:t>이라고 할 수 있겠다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 그림은 </a:t>
            </a:r>
            <a:r>
              <a:rPr lang="en-US" altLang="ko-KR" dirty="0" smtClean="0"/>
              <a:t>FCC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말 그대로 꼭지점과 각 면의 중앙에 각각 </a:t>
            </a:r>
            <a:r>
              <a:rPr lang="en-US" altLang="ko-KR" baseline="0" dirty="0" smtClean="0"/>
              <a:t>basis </a:t>
            </a:r>
            <a:r>
              <a:rPr lang="ko-KR" altLang="en-US" baseline="0" dirty="0" smtClean="0"/>
              <a:t>가 있는 것이다</a:t>
            </a:r>
            <a:r>
              <a:rPr lang="en-US" altLang="ko-KR" baseline="0" dirty="0" smtClean="0"/>
              <a:t>. FCC</a:t>
            </a:r>
            <a:r>
              <a:rPr lang="ko-KR" altLang="en-US" baseline="0" dirty="0" smtClean="0"/>
              <a:t>는 소유하고 있는 </a:t>
            </a:r>
            <a:r>
              <a:rPr lang="en-US" altLang="ko-KR" baseline="0" dirty="0" smtClean="0"/>
              <a:t>lattice point 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개 이므로 </a:t>
            </a:r>
            <a:r>
              <a:rPr lang="en-US" altLang="ko-KR" baseline="0" dirty="0" smtClean="0"/>
              <a:t>primitive cell </a:t>
            </a:r>
            <a:r>
              <a:rPr lang="ko-KR" altLang="en-US" baseline="0" dirty="0" smtClean="0"/>
              <a:t>이라고 할 수 없다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하지만 </a:t>
            </a:r>
            <a:r>
              <a:rPr lang="en-US" altLang="ko-KR" baseline="0" dirty="0" smtClean="0"/>
              <a:t>FCC</a:t>
            </a:r>
            <a:r>
              <a:rPr lang="ko-KR" altLang="en-US" baseline="0" dirty="0" smtClean="0"/>
              <a:t>를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로 생각하여 볼 수도 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위 그림의 </a:t>
            </a:r>
            <a:r>
              <a:rPr lang="en-US" altLang="ko-KR" baseline="0" dirty="0" smtClean="0"/>
              <a:t>1, 2, 3, 4 atom </a:t>
            </a:r>
            <a:r>
              <a:rPr lang="ko-KR" altLang="en-US" baseline="0" dirty="0" smtClean="0"/>
              <a:t>를 하나의 </a:t>
            </a:r>
            <a:r>
              <a:rPr lang="en-US" altLang="ko-KR" baseline="0" dirty="0" smtClean="0"/>
              <a:t>basis </a:t>
            </a:r>
            <a:r>
              <a:rPr lang="ko-KR" altLang="en-US" baseline="0" dirty="0" smtClean="0"/>
              <a:t>로 본다면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로 표현이 되어 질 것이다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 그림은 </a:t>
            </a:r>
            <a:r>
              <a:rPr lang="en-US" altLang="ko-KR" dirty="0" smtClean="0"/>
              <a:t>BCC, </a:t>
            </a:r>
            <a:r>
              <a:rPr lang="ko-KR" altLang="en-US" dirty="0" smtClean="0"/>
              <a:t>말 그대로 </a:t>
            </a:r>
            <a:r>
              <a:rPr lang="ko-KR" altLang="en-US" dirty="0" err="1" smtClean="0"/>
              <a:t>큐빅의</a:t>
            </a:r>
            <a:r>
              <a:rPr lang="ko-KR" altLang="en-US" dirty="0" smtClean="0"/>
              <a:t> 한 가운데에 </a:t>
            </a:r>
            <a:r>
              <a:rPr lang="en-US" altLang="ko-KR" dirty="0" smtClean="0"/>
              <a:t>basis </a:t>
            </a:r>
            <a:r>
              <a:rPr lang="ko-KR" altLang="en-US" dirty="0" smtClean="0"/>
              <a:t>가 있는</a:t>
            </a:r>
            <a:r>
              <a:rPr lang="en-US" altLang="ko-KR" baseline="0" dirty="0" smtClean="0"/>
              <a:t> structure </a:t>
            </a:r>
            <a:r>
              <a:rPr lang="ko-KR" altLang="en-US" baseline="0" dirty="0" smtClean="0"/>
              <a:t>로 </a:t>
            </a:r>
            <a:r>
              <a:rPr lang="en-US" altLang="ko-KR" baseline="0" dirty="0" smtClean="0"/>
              <a:t>lattice point</a:t>
            </a:r>
            <a:r>
              <a:rPr lang="ko-KR" altLang="en-US" baseline="0" dirty="0" smtClean="0"/>
              <a:t>를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개 갖는다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따라서 </a:t>
            </a:r>
            <a:r>
              <a:rPr lang="en-US" altLang="ko-KR" baseline="0" dirty="0" smtClean="0"/>
              <a:t>primitive cell</a:t>
            </a:r>
            <a:r>
              <a:rPr lang="ko-KR" altLang="en-US" baseline="0" dirty="0" smtClean="0"/>
              <a:t>이 될 수 없고</a:t>
            </a:r>
            <a:r>
              <a:rPr lang="en-US" altLang="ko-KR" baseline="0" dirty="0" smtClean="0"/>
              <a:t>, FCC</a:t>
            </a:r>
            <a:r>
              <a:rPr lang="ko-KR" altLang="en-US" baseline="0" dirty="0" smtClean="0"/>
              <a:t>와 마찬가지로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로 생각 할 수 있는데 </a:t>
            </a:r>
            <a:r>
              <a:rPr lang="en-US" altLang="ko-KR" baseline="0" dirty="0" smtClean="0"/>
              <a:t>1, 2 </a:t>
            </a:r>
            <a:r>
              <a:rPr lang="ko-KR" altLang="en-US" baseline="0" dirty="0" smtClean="0"/>
              <a:t>번 </a:t>
            </a:r>
            <a:r>
              <a:rPr lang="en-US" altLang="ko-KR" baseline="0" dirty="0" smtClean="0"/>
              <a:t>atom</a:t>
            </a:r>
            <a:r>
              <a:rPr lang="ko-KR" altLang="en-US" baseline="0" dirty="0" smtClean="0"/>
              <a:t>를 하나의 </a:t>
            </a:r>
            <a:r>
              <a:rPr lang="en-US" altLang="ko-KR" baseline="0" dirty="0" smtClean="0"/>
              <a:t>basis </a:t>
            </a:r>
            <a:r>
              <a:rPr lang="ko-KR" altLang="en-US" baseline="0" dirty="0" smtClean="0"/>
              <a:t>로 본 다면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로 표현이 되어 질 것이다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 그림은</a:t>
            </a:r>
            <a:r>
              <a:rPr lang="ko-KR" altLang="en-US" baseline="0" dirty="0" smtClean="0"/>
              <a:t> </a:t>
            </a:r>
            <a:r>
              <a:rPr lang="en-US" altLang="ko-KR" dirty="0" smtClean="0"/>
              <a:t>Diamond</a:t>
            </a:r>
            <a:r>
              <a:rPr lang="en-US" altLang="ko-KR" baseline="0" dirty="0" smtClean="0"/>
              <a:t> structure</a:t>
            </a:r>
            <a:r>
              <a:rPr lang="ko-KR" altLang="en-US" baseline="0" dirty="0" smtClean="0"/>
              <a:t>의 모습이다</a:t>
            </a:r>
            <a:r>
              <a:rPr lang="en-US" altLang="ko-KR" baseline="0" dirty="0" smtClean="0"/>
              <a:t>. FCC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structure</a:t>
            </a:r>
            <a:r>
              <a:rPr lang="ko-KR" altLang="en-US" baseline="0" dirty="0" smtClean="0"/>
              <a:t>의 </a:t>
            </a:r>
            <a:r>
              <a:rPr lang="en-US" altLang="ko-KR" baseline="0" dirty="0" smtClean="0"/>
              <a:t>lattice point </a:t>
            </a:r>
            <a:r>
              <a:rPr lang="ko-KR" altLang="en-US" baseline="0" dirty="0" smtClean="0"/>
              <a:t>에 </a:t>
            </a:r>
            <a:r>
              <a:rPr lang="en-US" altLang="ko-KR" baseline="0" dirty="0" smtClean="0"/>
              <a:t>basis 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(0,0,0),(1/4,1/4,1/4) </a:t>
            </a:r>
            <a:r>
              <a:rPr lang="ko-KR" altLang="en-US" baseline="0" dirty="0" smtClean="0"/>
              <a:t>의 두 개의 원자가 들어가 있는 형태이다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기존의 </a:t>
            </a:r>
            <a:r>
              <a:rPr lang="en-US" altLang="ko-KR" baseline="0" dirty="0" smtClean="0"/>
              <a:t>FCC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개의 </a:t>
            </a:r>
            <a:r>
              <a:rPr lang="en-US" altLang="ko-KR" baseline="0" dirty="0" smtClean="0"/>
              <a:t>atom</a:t>
            </a:r>
            <a:r>
              <a:rPr lang="ko-KR" altLang="en-US" baseline="0" dirty="0" smtClean="0"/>
              <a:t>을 하나의 </a:t>
            </a:r>
            <a:r>
              <a:rPr lang="en-US" altLang="ko-KR" baseline="0" dirty="0" smtClean="0"/>
              <a:t>basis</a:t>
            </a:r>
            <a:r>
              <a:rPr lang="ko-KR" altLang="en-US" baseline="0" dirty="0" smtClean="0"/>
              <a:t>로 보았을 때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형태가 되므로 위 </a:t>
            </a:r>
            <a:r>
              <a:rPr lang="en-US" altLang="ko-KR" baseline="0" dirty="0" smtClean="0"/>
              <a:t>Diamond structure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8</a:t>
            </a:r>
            <a:r>
              <a:rPr lang="ko-KR" altLang="en-US" baseline="0" dirty="0" smtClean="0"/>
              <a:t>개의 </a:t>
            </a:r>
            <a:r>
              <a:rPr lang="en-US" altLang="ko-KR" baseline="0" dirty="0" smtClean="0"/>
              <a:t>atom</a:t>
            </a:r>
            <a:r>
              <a:rPr lang="ko-KR" altLang="en-US" baseline="0" dirty="0" smtClean="0"/>
              <a:t>을 하나의 </a:t>
            </a:r>
            <a:r>
              <a:rPr lang="en-US" altLang="ko-KR" baseline="0" dirty="0" smtClean="0"/>
              <a:t>basis</a:t>
            </a:r>
            <a:r>
              <a:rPr lang="ko-KR" altLang="en-US" baseline="0" dirty="0" smtClean="0"/>
              <a:t>로 본다면 </a:t>
            </a:r>
            <a:r>
              <a:rPr lang="en-US" altLang="ko-KR" baseline="0" dirty="0" smtClean="0"/>
              <a:t>SC </a:t>
            </a:r>
            <a:r>
              <a:rPr lang="ko-KR" altLang="en-US" baseline="0" dirty="0" smtClean="0"/>
              <a:t>형태가 될 것이다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이렇게 굳이 </a:t>
            </a:r>
            <a:r>
              <a:rPr lang="en-US" altLang="ko-KR" baseline="0" dirty="0" smtClean="0"/>
              <a:t>FCC, SC </a:t>
            </a:r>
            <a:r>
              <a:rPr lang="ko-KR" altLang="en-US" baseline="0" dirty="0" smtClean="0"/>
              <a:t>형태로 나누어 설명하는 이유는 뒤에 </a:t>
            </a:r>
            <a:r>
              <a:rPr lang="ko-KR" altLang="en-US" baseline="0" dirty="0" err="1" smtClean="0"/>
              <a:t>나올테지만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VASP</a:t>
            </a:r>
            <a:r>
              <a:rPr lang="ko-KR" altLang="en-US" baseline="0" dirty="0" smtClean="0"/>
              <a:t>으로 계산을 할 때 두 가지 방법 모두 가능 하기 때문이다</a:t>
            </a:r>
            <a:r>
              <a:rPr lang="en-US" altLang="ko-KR" baseline="0" dirty="0" smtClean="0"/>
              <a:t>.</a:t>
            </a:r>
            <a:r>
              <a:rPr lang="ko-KR" altLang="en-US" baseline="0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Bulk</a:t>
            </a:r>
            <a:r>
              <a:rPr lang="en-US" altLang="ko-KR" baseline="0" dirty="0" smtClean="0"/>
              <a:t> modulus</a:t>
            </a:r>
            <a:r>
              <a:rPr lang="ko-KR" altLang="en-US" baseline="0" dirty="0" smtClean="0"/>
              <a:t>란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어떠한 물체에 모든 방향에서 균일한 </a:t>
            </a:r>
            <a:r>
              <a:rPr lang="ko-KR" altLang="en-US" baseline="0" dirty="0" err="1" smtClean="0"/>
              <a:t>압축력이</a:t>
            </a:r>
            <a:r>
              <a:rPr lang="ko-KR" altLang="en-US" baseline="0" dirty="0" smtClean="0"/>
              <a:t> 가해 졌을 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압축되지 않으려고 저항하는 정도를 나타내는 값이다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유도과정 </a:t>
            </a:r>
            <a:r>
              <a:rPr lang="en-US" altLang="ko-KR" dirty="0" smtClean="0"/>
              <a:t>http://en.wikipedia.org/wiki/Birch%E2%80%93Murnaghan_equation_of_state </a:t>
            </a:r>
            <a:r>
              <a:rPr lang="ko-KR" altLang="en-US" dirty="0" smtClean="0"/>
              <a:t>참고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Isotropic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한 물체에만 위 식이 적용될 수 있음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유도과정 </a:t>
            </a:r>
            <a:r>
              <a:rPr lang="en-US" altLang="ko-KR" dirty="0" smtClean="0"/>
              <a:t>http://en.wikipedia.org/wiki/Birch%E2%80%93Murnaghan_equation_of_state </a:t>
            </a:r>
            <a:r>
              <a:rPr lang="ko-KR" altLang="en-US" dirty="0" smtClean="0"/>
              <a:t>참고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Isotropic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한 물체에만 위 식이 적용될 수 있음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2816-7B9D-490A-8BF9-A19B47BD74F1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8924-B813-4262-ABE6-2EE5A164A70F}" type="datetimeFigureOut">
              <a:rPr lang="ko-KR" altLang="en-US" smtClean="0"/>
              <a:pPr/>
              <a:t>2011-07-28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F352C-E7E2-4B1C-B259-00F218508F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Bulk Modulus of Diamond</a:t>
            </a:r>
            <a:endParaRPr lang="ko-KR" altLang="en-US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Murnaghan’s</a:t>
            </a:r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equation of state</a:t>
            </a:r>
            <a:endParaRPr lang="ko-KR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857225" y="1928802"/>
          <a:ext cx="3357586" cy="1143008"/>
        </p:xfrm>
        <a:graphic>
          <a:graphicData uri="http://schemas.openxmlformats.org/presentationml/2006/ole">
            <p:oleObj spid="_x0000_s64514" name="Equation" r:id="rId4" imgW="1574640" imgH="507960" progId="Equation.DSMT4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857224" y="3357562"/>
          <a:ext cx="3000396" cy="857256"/>
        </p:xfrm>
        <a:graphic>
          <a:graphicData uri="http://schemas.openxmlformats.org/presentationml/2006/ole">
            <p:oleObj spid="_x0000_s64515" name="Equation" r:id="rId5" imgW="977760" imgH="279360" progId="Equation.DSMT4">
              <p:embed/>
            </p:oleObj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5357818" y="1928802"/>
          <a:ext cx="2934061" cy="1285884"/>
        </p:xfrm>
        <a:graphic>
          <a:graphicData uri="http://schemas.openxmlformats.org/presentationml/2006/ole">
            <p:oleObj spid="_x0000_s64516" name="Equation" r:id="rId6" imgW="1460160" imgH="533160" progId="Equation.DSMT4">
              <p:embed/>
            </p:oleObj>
          </a:graphicData>
        </a:graphic>
      </p:graphicFrame>
      <p:cxnSp>
        <p:nvCxnSpPr>
          <p:cNvPr id="8" name="직선 화살표 연결선 7"/>
          <p:cNvCxnSpPr/>
          <p:nvPr/>
        </p:nvCxnSpPr>
        <p:spPr>
          <a:xfrm>
            <a:off x="4143372" y="250030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구부러진 연결선 9"/>
          <p:cNvCxnSpPr/>
          <p:nvPr/>
        </p:nvCxnSpPr>
        <p:spPr>
          <a:xfrm rot="10800000" flipV="1">
            <a:off x="4071934" y="3000372"/>
            <a:ext cx="1643074" cy="6429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적용</a:t>
            </a:r>
            <a:endParaRPr lang="en-US" altLang="ko-KR" dirty="0" smtClean="0"/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785786" y="4857760"/>
          <a:ext cx="6500858" cy="1214446"/>
        </p:xfrm>
        <a:graphic>
          <a:graphicData uri="http://schemas.openxmlformats.org/presentationml/2006/ole">
            <p:oleObj spid="_x0000_s64517" name="Equation" r:id="rId7" imgW="2286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VASP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을 이용한 계산 과정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ko-KR" dirty="0" smtClean="0"/>
              <a:t>INCAR, </a:t>
            </a:r>
            <a:r>
              <a:rPr lang="en-US" altLang="ko-KR" dirty="0" err="1" smtClean="0"/>
              <a:t>Qbatch</a:t>
            </a:r>
            <a:r>
              <a:rPr lang="en-US" altLang="ko-KR" dirty="0" smtClean="0"/>
              <a:t>, KPOINTS, POSCAR file</a:t>
            </a:r>
            <a:r>
              <a:rPr lang="ko-KR" altLang="en-US" dirty="0" smtClean="0"/>
              <a:t>을 적절히 작성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ko-KR" dirty="0" smtClean="0"/>
              <a:t>VASP </a:t>
            </a:r>
            <a:r>
              <a:rPr lang="ko-KR" altLang="en-US" dirty="0" smtClean="0"/>
              <a:t>프로그램을 이용하여 계산을 돌려 </a:t>
            </a:r>
            <a:r>
              <a:rPr lang="en-US" altLang="ko-KR" dirty="0" smtClean="0"/>
              <a:t>Energy, Volume </a:t>
            </a:r>
            <a:r>
              <a:rPr lang="ko-KR" altLang="en-US" dirty="0" smtClean="0"/>
              <a:t>구함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r>
              <a:rPr lang="en-US" altLang="ko-KR" dirty="0" smtClean="0"/>
              <a:t>POSCAR</a:t>
            </a:r>
            <a:r>
              <a:rPr lang="ko-KR" altLang="en-US" dirty="0" smtClean="0"/>
              <a:t> </a:t>
            </a:r>
            <a:r>
              <a:rPr lang="en-US" altLang="ko-KR" dirty="0" smtClean="0"/>
              <a:t>file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scaling factor </a:t>
            </a:r>
            <a:r>
              <a:rPr lang="ko-KR" altLang="en-US" dirty="0" smtClean="0"/>
              <a:t>를 수정해 가며 </a:t>
            </a:r>
            <a:r>
              <a:rPr lang="en-US" altLang="ko-KR" dirty="0" smtClean="0"/>
              <a:t>Energy, Volume </a:t>
            </a:r>
            <a:r>
              <a:rPr lang="ko-KR" altLang="en-US" dirty="0" smtClean="0"/>
              <a:t>구함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구한 </a:t>
            </a:r>
            <a:r>
              <a:rPr lang="en-US" altLang="ko-KR" dirty="0" smtClean="0"/>
              <a:t>Energy, Volume</a:t>
            </a:r>
            <a:r>
              <a:rPr lang="ko-KR" altLang="en-US" dirty="0" smtClean="0"/>
              <a:t>을 바탕으로 </a:t>
            </a:r>
            <a:r>
              <a:rPr lang="en-US" altLang="ko-KR" dirty="0" smtClean="0"/>
              <a:t>fitting </a:t>
            </a:r>
            <a:r>
              <a:rPr lang="ko-KR" altLang="en-US" dirty="0" smtClean="0"/>
              <a:t>하여 </a:t>
            </a:r>
            <a:r>
              <a:rPr lang="en-US" altLang="ko-KR" dirty="0" smtClean="0"/>
              <a:t>Bulk Modulus </a:t>
            </a:r>
            <a:r>
              <a:rPr lang="ko-KR" altLang="en-US" dirty="0" smtClean="0"/>
              <a:t>구함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INCAR 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내용 개체 틀 5" descr="INCAR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291414"/>
            <a:ext cx="8501122" cy="5543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71678"/>
            <a:ext cx="5486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SC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50017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POSCAR </a:t>
            </a:r>
            <a:r>
              <a:rPr lang="ko-KR" altLang="en-US" sz="3200" dirty="0" smtClean="0"/>
              <a:t>파일</a:t>
            </a:r>
            <a:endParaRPr lang="ko-KR" altLang="en-US" sz="3200" dirty="0"/>
          </a:p>
        </p:txBody>
      </p:sp>
      <p:pic>
        <p:nvPicPr>
          <p:cNvPr id="4" name="내용 개체 틀 3" descr="SC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2071677"/>
            <a:ext cx="6215106" cy="497208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SC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DATA </a:t>
            </a:r>
            <a:r>
              <a:rPr lang="ko-KR" altLang="en-US" sz="3200" dirty="0" smtClean="0"/>
              <a:t>파일</a:t>
            </a:r>
            <a:endParaRPr lang="ko-KR" altLang="en-US" sz="3200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08619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Volume(Å</a:t>
                      </a:r>
                      <a:r>
                        <a:rPr lang="en-US" altLang="ko-KR" sz="2000" b="0" i="0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ko-KR" sz="2000" b="0" dirty="0" smtClean="0"/>
                        <a:t>)</a:t>
                      </a:r>
                      <a:endParaRPr lang="en-US" altLang="ko-KR" sz="20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Energy(</a:t>
                      </a:r>
                      <a:r>
                        <a:rPr lang="en-US" sz="2000" b="0" i="0" spc="0" dirty="0" err="1">
                          <a:solidFill>
                            <a:srgbClr val="000000"/>
                          </a:solidFill>
                          <a:latin typeface="바탕"/>
                        </a:rPr>
                        <a:t>eV</a:t>
                      </a:r>
                      <a:r>
                        <a:rPr lang="en-US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)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39.30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-71.20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41.06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-71.95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42.88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-72.44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45.50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-72.69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46.66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-72.65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48.63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-72.44</a:t>
                      </a:r>
                    </a:p>
                  </a:txBody>
                  <a:tcPr marL="17780" marR="17780" marT="17780" marB="177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50.65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0" i="0" spc="0" dirty="0">
                          <a:solidFill>
                            <a:srgbClr val="000000"/>
                          </a:solidFill>
                          <a:latin typeface="바탕"/>
                        </a:rPr>
                        <a:t>-72.05</a:t>
                      </a: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SC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fit.in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파일</a:t>
            </a:r>
            <a:endParaRPr lang="ko-KR" altLang="en-US" sz="3200" dirty="0"/>
          </a:p>
        </p:txBody>
      </p:sp>
      <p:pic>
        <p:nvPicPr>
          <p:cNvPr id="7" name="내용 개체 틀 6" descr="zz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2143092"/>
            <a:ext cx="8382058" cy="4929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SC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내용 개체 틀 3" descr="Y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71612"/>
            <a:ext cx="6286544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SC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00174"/>
            <a:ext cx="4071966" cy="223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직선 연결선 4"/>
          <p:cNvCxnSpPr/>
          <p:nvPr/>
        </p:nvCxnSpPr>
        <p:spPr>
          <a:xfrm>
            <a:off x="2143108" y="3071810"/>
            <a:ext cx="38576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구부러진 연결선 5"/>
          <p:cNvCxnSpPr/>
          <p:nvPr/>
        </p:nvCxnSpPr>
        <p:spPr>
          <a:xfrm rot="5400000">
            <a:off x="2928926" y="3500438"/>
            <a:ext cx="1000132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831975" y="4230688"/>
          <a:ext cx="2978150" cy="1897062"/>
        </p:xfrm>
        <a:graphic>
          <a:graphicData uri="http://schemas.openxmlformats.org/presentationml/2006/ole">
            <p:oleObj spid="_x0000_s23555" name="Equation" r:id="rId4" imgW="774360" imgH="431640" progId="Equation.DSMT4">
              <p:embed/>
            </p:oleObj>
          </a:graphicData>
        </a:graphic>
      </p:graphicFrame>
      <p:cxnSp>
        <p:nvCxnSpPr>
          <p:cNvPr id="8" name="직선 연결선 7"/>
          <p:cNvCxnSpPr/>
          <p:nvPr/>
        </p:nvCxnSpPr>
        <p:spPr>
          <a:xfrm>
            <a:off x="1571604" y="6143644"/>
            <a:ext cx="38576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6248" y="62865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실험값 </a:t>
            </a:r>
            <a:r>
              <a:rPr lang="en-US" altLang="ko-KR" dirty="0" smtClean="0"/>
              <a:t>442 </a:t>
            </a:r>
            <a:r>
              <a:rPr lang="en-US" altLang="ko-KR" dirty="0" err="1" smtClean="0"/>
              <a:t>GPa</a:t>
            </a:r>
            <a:r>
              <a:rPr lang="ko-KR" altLang="en-US" dirty="0" smtClean="0"/>
              <a:t>와 유사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14287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 fit.log  </a:t>
            </a:r>
            <a:r>
              <a:rPr lang="ko-KR" altLang="en-US" sz="2400" dirty="0" smtClean="0"/>
              <a:t>파일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42914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FCC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POSCAR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pic>
        <p:nvPicPr>
          <p:cNvPr id="8" name="그림 7" descr="FCC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2285992"/>
            <a:ext cx="7286676" cy="4935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FCC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내용 개체 틀 5" descr="Y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323886"/>
            <a:ext cx="6643341" cy="51334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Lattice Structure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Object 3"/>
          <p:cNvGraphicFramePr>
            <a:graphicFrameLocks noChangeAspect="1"/>
          </p:cNvGraphicFramePr>
          <p:nvPr/>
        </p:nvGraphicFramePr>
        <p:xfrm>
          <a:off x="812798" y="5857892"/>
          <a:ext cx="414337" cy="620712"/>
        </p:xfrm>
        <a:graphic>
          <a:graphicData uri="http://schemas.openxmlformats.org/presentationml/2006/ole">
            <p:oleObj spid="_x0000_s20482" name="Equation" r:id="rId4" imgW="152280" imgH="228600" progId="Equation.DSMT4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360363" y="4902189"/>
          <a:ext cx="415925" cy="576262"/>
        </p:xfrm>
        <a:graphic>
          <a:graphicData uri="http://schemas.openxmlformats.org/presentationml/2006/ole">
            <p:oleObj spid="_x0000_s20483" name="Equation" r:id="rId5" imgW="164880" imgH="228600" progId="Equation.DSMT4">
              <p:embed/>
            </p:oleObj>
          </a:graphicData>
        </a:graphic>
      </p:graphicFrame>
      <p:cxnSp>
        <p:nvCxnSpPr>
          <p:cNvPr id="60" name="직선 연결선 59"/>
          <p:cNvCxnSpPr/>
          <p:nvPr/>
        </p:nvCxnSpPr>
        <p:spPr>
          <a:xfrm>
            <a:off x="0" y="5708639"/>
            <a:ext cx="5095876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247650" y="4941876"/>
            <a:ext cx="5095876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496888" y="4181464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744538" y="3414701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993776" y="2654289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1241426" y="1857364"/>
            <a:ext cx="5132424" cy="39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rot="5400000" flipH="1" flipV="1">
            <a:off x="1648635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rot="5400000" flipH="1" flipV="1">
            <a:off x="2291577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1" y="5456226"/>
            <a:ext cx="43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3038" y="5435589"/>
            <a:ext cx="43338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0951" y="5465751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4213" y="5445114"/>
            <a:ext cx="4318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17788" y="5465751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2638" y="5445114"/>
            <a:ext cx="4302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2411401"/>
            <a:ext cx="4333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3916351"/>
            <a:ext cx="43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7913" y="3925876"/>
            <a:ext cx="4302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44751" y="3925876"/>
            <a:ext cx="4302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84463" y="3174989"/>
            <a:ext cx="4302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97076" y="3184514"/>
            <a:ext cx="4302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8126" y="4702164"/>
            <a:ext cx="4302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44726" y="2411401"/>
            <a:ext cx="4302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17626" y="3162289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4692639"/>
            <a:ext cx="433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1388" y="4702164"/>
            <a:ext cx="4302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65438" y="4702164"/>
            <a:ext cx="4302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2113" y="2389176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5213" y="2398701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98951" y="2389176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5976" y="3162289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2063" y="3938576"/>
            <a:ext cx="43021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6401" y="4702164"/>
            <a:ext cx="4302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2826" y="4702164"/>
            <a:ext cx="4302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05151" y="3938576"/>
            <a:ext cx="43338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43363" y="3162289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05351" y="3162289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56113" y="3948101"/>
            <a:ext cx="43021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1" y="2398701"/>
            <a:ext cx="4333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14513" y="1604951"/>
            <a:ext cx="43021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1426" y="1595426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8738" y="1595426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65651" y="1585901"/>
            <a:ext cx="4302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89288" y="1595426"/>
            <a:ext cx="430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2" descr="C:\Documents and Settings\user\Local Settings\Temporary Internet Files\Content.IE5\S3OYQ1BT\MCj043482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0176" y="1604951"/>
            <a:ext cx="4302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Line 55"/>
          <p:cNvSpPr>
            <a:spLocks noChangeShapeType="1"/>
          </p:cNvSpPr>
          <p:nvPr/>
        </p:nvSpPr>
        <p:spPr bwMode="auto">
          <a:xfrm flipV="1">
            <a:off x="792163" y="5694351"/>
            <a:ext cx="647700" cy="95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5" name="Line 56"/>
          <p:cNvSpPr>
            <a:spLocks noChangeShapeType="1"/>
          </p:cNvSpPr>
          <p:nvPr/>
        </p:nvSpPr>
        <p:spPr bwMode="auto">
          <a:xfrm flipV="1">
            <a:off x="792163" y="4975214"/>
            <a:ext cx="215900" cy="7191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6" name="Line 57"/>
          <p:cNvSpPr>
            <a:spLocks noChangeShapeType="1"/>
          </p:cNvSpPr>
          <p:nvPr/>
        </p:nvSpPr>
        <p:spPr bwMode="auto">
          <a:xfrm flipV="1">
            <a:off x="792163" y="3462326"/>
            <a:ext cx="4103688" cy="2232025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07" name="Object 59"/>
          <p:cNvGraphicFramePr>
            <a:graphicFrameLocks noChangeAspect="1"/>
          </p:cNvGraphicFramePr>
          <p:nvPr/>
        </p:nvGraphicFramePr>
        <p:xfrm>
          <a:off x="1169988" y="3571876"/>
          <a:ext cx="3281363" cy="2187575"/>
        </p:xfrm>
        <a:graphic>
          <a:graphicData uri="http://schemas.openxmlformats.org/presentationml/2006/ole">
            <p:oleObj spid="_x0000_s20484" name="그림" r:id="rId7" imgW="2743200" imgH="1828800" progId="Word.Picture.8">
              <p:embed/>
            </p:oleObj>
          </a:graphicData>
        </a:graphic>
      </p:graphicFrame>
      <p:cxnSp>
        <p:nvCxnSpPr>
          <p:cNvPr id="116" name="직선 연결선 115"/>
          <p:cNvCxnSpPr/>
          <p:nvPr/>
        </p:nvCxnSpPr>
        <p:spPr>
          <a:xfrm rot="5400000" flipH="1" flipV="1">
            <a:off x="1005693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 rot="5400000" flipH="1" flipV="1">
            <a:off x="291313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 rot="5400000" flipH="1" flipV="1">
            <a:off x="-351629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/>
          <p:nvPr/>
        </p:nvCxnSpPr>
        <p:spPr>
          <a:xfrm rot="5400000" flipH="1" flipV="1">
            <a:off x="-1066009" y="2950353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6" name="Object 107"/>
          <p:cNvGraphicFramePr>
            <a:graphicFrameLocks noChangeAspect="1"/>
          </p:cNvGraphicFramePr>
          <p:nvPr/>
        </p:nvGraphicFramePr>
        <p:xfrm>
          <a:off x="5435600" y="5013325"/>
          <a:ext cx="3419475" cy="1006475"/>
        </p:xfrm>
        <a:graphic>
          <a:graphicData uri="http://schemas.openxmlformats.org/presentationml/2006/ole">
            <p:oleObj spid="_x0000_s20486" name="Equation" r:id="rId8" imgW="8632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VASP – FCC </a:t>
            </a:r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형식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357298"/>
            <a:ext cx="42576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직선 연결선 9"/>
          <p:cNvCxnSpPr/>
          <p:nvPr/>
        </p:nvCxnSpPr>
        <p:spPr>
          <a:xfrm>
            <a:off x="1928794" y="3143248"/>
            <a:ext cx="38576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구부러진 연결선 13"/>
          <p:cNvCxnSpPr/>
          <p:nvPr/>
        </p:nvCxnSpPr>
        <p:spPr>
          <a:xfrm rot="5400000">
            <a:off x="2786050" y="3500438"/>
            <a:ext cx="1000132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571625" y="3849688"/>
          <a:ext cx="3322638" cy="2732087"/>
        </p:xfrm>
        <a:graphic>
          <a:graphicData uri="http://schemas.openxmlformats.org/presentationml/2006/ole">
            <p:oleObj spid="_x0000_s22534" name="Equation" r:id="rId5" imgW="787320" imgH="64764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29190" y="435769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cxnSp>
        <p:nvCxnSpPr>
          <p:cNvPr id="21" name="직선 연결선 20"/>
          <p:cNvCxnSpPr/>
          <p:nvPr/>
        </p:nvCxnSpPr>
        <p:spPr>
          <a:xfrm>
            <a:off x="1428728" y="5786454"/>
            <a:ext cx="38576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29058" y="60007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실험값 </a:t>
            </a:r>
            <a:r>
              <a:rPr lang="en-US" altLang="ko-KR" dirty="0" smtClean="0"/>
              <a:t>442 </a:t>
            </a:r>
            <a:r>
              <a:rPr lang="en-US" altLang="ko-KR" dirty="0" err="1" smtClean="0"/>
              <a:t>Gpa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 유사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14287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 fit.log  </a:t>
            </a:r>
            <a:r>
              <a:rPr lang="ko-KR" altLang="en-US" sz="2400" dirty="0" smtClean="0"/>
              <a:t>파일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오차의 이유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err="1" smtClean="0"/>
              <a:t>실험시</a:t>
            </a:r>
            <a:r>
              <a:rPr lang="ko-KR" altLang="en-US" dirty="0" smtClean="0"/>
              <a:t> 외부적 요인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온도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진공상태 등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계산 수행 시 근사값 사용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계산 수행 시 </a:t>
            </a:r>
            <a:r>
              <a:rPr lang="ko-KR" altLang="en-US" dirty="0" err="1" smtClean="0"/>
              <a:t>설정값</a:t>
            </a:r>
            <a:r>
              <a:rPr lang="en-US" altLang="ko-KR" dirty="0" smtClean="0"/>
              <a:t>.(k-points, </a:t>
            </a:r>
            <a:r>
              <a:rPr lang="en-US" altLang="ko-KR" dirty="0" err="1" smtClean="0"/>
              <a:t>encut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오차 요인 수정 후 </a:t>
            </a:r>
            <a:r>
              <a:rPr lang="en-US" altLang="ko-KR" b="1" dirty="0" smtClean="0">
                <a:solidFill>
                  <a:srgbClr val="0070C0"/>
                </a:solidFill>
              </a:rPr>
              <a:t>– FCC </a:t>
            </a:r>
            <a:r>
              <a:rPr lang="ko-KR" altLang="en-US" b="1" dirty="0" smtClean="0">
                <a:solidFill>
                  <a:srgbClr val="0070C0"/>
                </a:solidFill>
              </a:rPr>
              <a:t>형식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4229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직선 연결선 4"/>
          <p:cNvCxnSpPr/>
          <p:nvPr/>
        </p:nvCxnSpPr>
        <p:spPr>
          <a:xfrm>
            <a:off x="2000232" y="3286124"/>
            <a:ext cx="38576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구부러진 연결선 5"/>
          <p:cNvCxnSpPr/>
          <p:nvPr/>
        </p:nvCxnSpPr>
        <p:spPr>
          <a:xfrm rot="5400000">
            <a:off x="2285984" y="3643314"/>
            <a:ext cx="1000132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000250" y="4376738"/>
          <a:ext cx="3317875" cy="1819275"/>
        </p:xfrm>
        <a:graphic>
          <a:graphicData uri="http://schemas.openxmlformats.org/presentationml/2006/ole">
            <p:oleObj spid="_x0000_s58371" name="Equation" r:id="rId4" imgW="787320" imgH="431640" progId="Equation.DSMT4">
              <p:embed/>
            </p:oleObj>
          </a:graphicData>
        </a:graphic>
      </p:graphicFrame>
      <p:cxnSp>
        <p:nvCxnSpPr>
          <p:cNvPr id="8" name="직선 연결선 7"/>
          <p:cNvCxnSpPr/>
          <p:nvPr/>
        </p:nvCxnSpPr>
        <p:spPr>
          <a:xfrm>
            <a:off x="1857356" y="6215082"/>
            <a:ext cx="38576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7620" y="628652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오차가 굉장히 </a:t>
            </a:r>
            <a:r>
              <a:rPr lang="ko-KR" altLang="en-US" dirty="0" err="1" smtClean="0"/>
              <a:t>줄어듬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14287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 fit.log  </a:t>
            </a:r>
            <a:r>
              <a:rPr lang="ko-KR" altLang="en-US" sz="2400" dirty="0" smtClean="0"/>
              <a:t>파일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Lattice Structure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endParaRPr lang="ko-KR" altLang="en-US" dirty="0"/>
          </a:p>
        </p:txBody>
      </p:sp>
      <p:cxnSp>
        <p:nvCxnSpPr>
          <p:cNvPr id="57" name="직선 연결선 56"/>
          <p:cNvCxnSpPr/>
          <p:nvPr/>
        </p:nvCxnSpPr>
        <p:spPr>
          <a:xfrm>
            <a:off x="995363" y="5762624"/>
            <a:ext cx="5095876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1243013" y="4995861"/>
            <a:ext cx="5095876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1492251" y="4235449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1739901" y="3468686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1989139" y="2708274"/>
            <a:ext cx="5087950" cy="158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2236789" y="1911349"/>
            <a:ext cx="5095875" cy="3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rot="5400000" flipH="1" flipV="1">
            <a:off x="-23811" y="2949575"/>
            <a:ext cx="4919663" cy="1589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rot="5400000" flipH="1" flipV="1">
            <a:off x="653256" y="2948781"/>
            <a:ext cx="4919664" cy="1590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rot="5400000" flipH="1" flipV="1">
            <a:off x="1338264" y="2965450"/>
            <a:ext cx="4919663" cy="1589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rot="5400000" flipH="1" flipV="1">
            <a:off x="2012156" y="2951956"/>
            <a:ext cx="4919664" cy="1590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rot="5400000" flipH="1" flipV="1">
            <a:off x="2693196" y="2982117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rot="5400000" flipH="1" flipV="1">
            <a:off x="3347246" y="2997992"/>
            <a:ext cx="4919662" cy="15906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그룹 64"/>
          <p:cNvGrpSpPr>
            <a:grpSpLocks/>
          </p:cNvGrpSpPr>
          <p:nvPr/>
        </p:nvGrpSpPr>
        <p:grpSpPr bwMode="auto">
          <a:xfrm>
            <a:off x="1566864" y="4722811"/>
            <a:ext cx="1366837" cy="1317625"/>
            <a:chOff x="319088" y="5067975"/>
            <a:chExt cx="1366837" cy="1316950"/>
          </a:xfrm>
        </p:grpSpPr>
        <p:pic>
          <p:nvPicPr>
            <p:cNvPr id="70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" name="Line 55"/>
          <p:cNvSpPr>
            <a:spLocks noChangeShapeType="1"/>
          </p:cNvSpPr>
          <p:nvPr/>
        </p:nvSpPr>
        <p:spPr bwMode="auto">
          <a:xfrm flipV="1">
            <a:off x="1716089" y="6037261"/>
            <a:ext cx="13668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75" name="Object 58"/>
          <p:cNvGraphicFramePr>
            <a:graphicFrameLocks noChangeAspect="1"/>
          </p:cNvGraphicFramePr>
          <p:nvPr/>
        </p:nvGraphicFramePr>
        <p:xfrm>
          <a:off x="1355726" y="4956174"/>
          <a:ext cx="415925" cy="576262"/>
        </p:xfrm>
        <a:graphic>
          <a:graphicData uri="http://schemas.openxmlformats.org/presentationml/2006/ole">
            <p:oleObj spid="_x0000_s21508" name="Equation" r:id="rId7" imgW="164880" imgH="228600" progId="Equation.DSMT4">
              <p:embed/>
            </p:oleObj>
          </a:graphicData>
        </a:graphic>
      </p:graphicFrame>
      <p:grpSp>
        <p:nvGrpSpPr>
          <p:cNvPr id="76" name="그룹 65"/>
          <p:cNvGrpSpPr>
            <a:grpSpLocks/>
          </p:cNvGrpSpPr>
          <p:nvPr/>
        </p:nvGrpSpPr>
        <p:grpSpPr bwMode="auto">
          <a:xfrm>
            <a:off x="2073270" y="3246426"/>
            <a:ext cx="1366838" cy="1316037"/>
            <a:chOff x="319088" y="5067975"/>
            <a:chExt cx="1366837" cy="1316950"/>
          </a:xfrm>
        </p:grpSpPr>
        <p:pic>
          <p:nvPicPr>
            <p:cNvPr id="77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" name="그룹 70"/>
          <p:cNvGrpSpPr>
            <a:grpSpLocks/>
          </p:cNvGrpSpPr>
          <p:nvPr/>
        </p:nvGrpSpPr>
        <p:grpSpPr bwMode="auto">
          <a:xfrm>
            <a:off x="3949701" y="1658936"/>
            <a:ext cx="1366838" cy="1316038"/>
            <a:chOff x="319088" y="5067975"/>
            <a:chExt cx="1366837" cy="1316950"/>
          </a:xfrm>
        </p:grpSpPr>
        <p:pic>
          <p:nvPicPr>
            <p:cNvPr id="82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6" name="그룹 75"/>
          <p:cNvGrpSpPr>
            <a:grpSpLocks/>
          </p:cNvGrpSpPr>
          <p:nvPr/>
        </p:nvGrpSpPr>
        <p:grpSpPr bwMode="auto">
          <a:xfrm>
            <a:off x="3414714" y="3224211"/>
            <a:ext cx="1366837" cy="1317625"/>
            <a:chOff x="319088" y="5067975"/>
            <a:chExt cx="1366837" cy="1316950"/>
          </a:xfrm>
        </p:grpSpPr>
        <p:pic>
          <p:nvPicPr>
            <p:cNvPr id="87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1" name="그룹 80"/>
          <p:cNvGrpSpPr>
            <a:grpSpLocks/>
          </p:cNvGrpSpPr>
          <p:nvPr/>
        </p:nvGrpSpPr>
        <p:grpSpPr bwMode="auto">
          <a:xfrm>
            <a:off x="5291139" y="1652586"/>
            <a:ext cx="1366837" cy="1317625"/>
            <a:chOff x="319088" y="5067975"/>
            <a:chExt cx="1366837" cy="1316950"/>
          </a:xfrm>
        </p:grpSpPr>
        <p:pic>
          <p:nvPicPr>
            <p:cNvPr id="92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6" name="그룹 85"/>
          <p:cNvGrpSpPr>
            <a:grpSpLocks/>
          </p:cNvGrpSpPr>
          <p:nvPr/>
        </p:nvGrpSpPr>
        <p:grpSpPr bwMode="auto">
          <a:xfrm>
            <a:off x="2557464" y="1658936"/>
            <a:ext cx="1366837" cy="1317625"/>
            <a:chOff x="319088" y="5067975"/>
            <a:chExt cx="1366837" cy="1316950"/>
          </a:xfrm>
        </p:grpSpPr>
        <p:pic>
          <p:nvPicPr>
            <p:cNvPr id="97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1" name="그룹 90"/>
          <p:cNvGrpSpPr>
            <a:grpSpLocks/>
          </p:cNvGrpSpPr>
          <p:nvPr/>
        </p:nvGrpSpPr>
        <p:grpSpPr bwMode="auto">
          <a:xfrm>
            <a:off x="4786314" y="3214686"/>
            <a:ext cx="1366837" cy="1317625"/>
            <a:chOff x="319088" y="5067975"/>
            <a:chExt cx="1366837" cy="1316950"/>
          </a:xfrm>
        </p:grpSpPr>
        <p:pic>
          <p:nvPicPr>
            <p:cNvPr id="102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6" name="그룹 95"/>
          <p:cNvGrpSpPr>
            <a:grpSpLocks/>
          </p:cNvGrpSpPr>
          <p:nvPr/>
        </p:nvGrpSpPr>
        <p:grpSpPr bwMode="auto">
          <a:xfrm>
            <a:off x="4281489" y="4740274"/>
            <a:ext cx="1366837" cy="1316037"/>
            <a:chOff x="319088" y="5067975"/>
            <a:chExt cx="1366837" cy="1316950"/>
          </a:xfrm>
        </p:grpSpPr>
        <p:pic>
          <p:nvPicPr>
            <p:cNvPr id="107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1" name="그룹 100"/>
          <p:cNvGrpSpPr>
            <a:grpSpLocks/>
          </p:cNvGrpSpPr>
          <p:nvPr/>
        </p:nvGrpSpPr>
        <p:grpSpPr bwMode="auto">
          <a:xfrm>
            <a:off x="2930526" y="4746624"/>
            <a:ext cx="1366838" cy="1316037"/>
            <a:chOff x="319088" y="5067975"/>
            <a:chExt cx="1366837" cy="1316950"/>
          </a:xfrm>
        </p:grpSpPr>
        <p:pic>
          <p:nvPicPr>
            <p:cNvPr id="112" name="Picture 62" descr="C:\Documents and Settings\user\Local Settings\Temporary Internet Files\Content.IE5\ZG0UGEVR\MCj04196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4651" y="5800463"/>
              <a:ext cx="602911" cy="47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" name="Picture 61" descr="C:\Documents and Settings\user\Local Settings\Temporary Internet Files\Content.IE5\KP8ES4QJ\MCj0193412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919" y="5067975"/>
              <a:ext cx="506181" cy="4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4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9088" y="5854700"/>
              <a:ext cx="4318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5" name="Picture 2" descr="C:\Documents and Settings\user\Local Settings\Temporary Internet Files\Content.IE5\S3OYQ1BT\MCj0434823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5713" y="5100638"/>
              <a:ext cx="430212" cy="528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6" name="Line 56"/>
          <p:cNvSpPr>
            <a:spLocks noChangeShapeType="1"/>
          </p:cNvSpPr>
          <p:nvPr/>
        </p:nvSpPr>
        <p:spPr bwMode="auto">
          <a:xfrm flipV="1">
            <a:off x="1787526" y="4237036"/>
            <a:ext cx="503238" cy="15113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7" name="Freeform 66"/>
          <p:cNvSpPr>
            <a:spLocks/>
          </p:cNvSpPr>
          <p:nvPr/>
        </p:nvSpPr>
        <p:spPr bwMode="auto">
          <a:xfrm>
            <a:off x="4164014" y="4597399"/>
            <a:ext cx="1560512" cy="1500187"/>
          </a:xfrm>
          <a:custGeom>
            <a:avLst/>
            <a:gdLst>
              <a:gd name="T0" fmla="*/ 755650 w 983"/>
              <a:gd name="T1" fmla="*/ 36512 h 945"/>
              <a:gd name="T2" fmla="*/ 323850 w 983"/>
              <a:gd name="T3" fmla="*/ 180975 h 945"/>
              <a:gd name="T4" fmla="*/ 107950 w 983"/>
              <a:gd name="T5" fmla="*/ 684212 h 945"/>
              <a:gd name="T6" fmla="*/ 36512 w 983"/>
              <a:gd name="T7" fmla="*/ 1260475 h 945"/>
              <a:gd name="T8" fmla="*/ 323850 w 983"/>
              <a:gd name="T9" fmla="*/ 1476375 h 945"/>
              <a:gd name="T10" fmla="*/ 612775 w 983"/>
              <a:gd name="T11" fmla="*/ 1404937 h 945"/>
              <a:gd name="T12" fmla="*/ 1116012 w 983"/>
              <a:gd name="T13" fmla="*/ 1476375 h 945"/>
              <a:gd name="T14" fmla="*/ 1404937 w 983"/>
              <a:gd name="T15" fmla="*/ 1331912 h 945"/>
              <a:gd name="T16" fmla="*/ 1476375 w 983"/>
              <a:gd name="T17" fmla="*/ 973137 h 945"/>
              <a:gd name="T18" fmla="*/ 1476375 w 983"/>
              <a:gd name="T19" fmla="*/ 612775 h 945"/>
              <a:gd name="T20" fmla="*/ 1547812 w 983"/>
              <a:gd name="T21" fmla="*/ 323850 h 945"/>
              <a:gd name="T22" fmla="*/ 1404937 w 983"/>
              <a:gd name="T23" fmla="*/ 36512 h 945"/>
              <a:gd name="T24" fmla="*/ 1044575 w 983"/>
              <a:gd name="T25" fmla="*/ 107950 h 945"/>
              <a:gd name="T26" fmla="*/ 755650 w 983"/>
              <a:gd name="T27" fmla="*/ 36512 h 9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83"/>
              <a:gd name="T43" fmla="*/ 0 h 945"/>
              <a:gd name="T44" fmla="*/ 983 w 983"/>
              <a:gd name="T45" fmla="*/ 945 h 9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83" h="945">
                <a:moveTo>
                  <a:pt x="476" y="23"/>
                </a:moveTo>
                <a:cubicBezTo>
                  <a:pt x="400" y="31"/>
                  <a:pt x="272" y="46"/>
                  <a:pt x="204" y="114"/>
                </a:cubicBezTo>
                <a:cubicBezTo>
                  <a:pt x="136" y="182"/>
                  <a:pt x="98" y="318"/>
                  <a:pt x="68" y="431"/>
                </a:cubicBezTo>
                <a:cubicBezTo>
                  <a:pt x="38" y="544"/>
                  <a:pt x="0" y="711"/>
                  <a:pt x="23" y="794"/>
                </a:cubicBezTo>
                <a:cubicBezTo>
                  <a:pt x="46" y="877"/>
                  <a:pt x="144" y="915"/>
                  <a:pt x="204" y="930"/>
                </a:cubicBezTo>
                <a:cubicBezTo>
                  <a:pt x="264" y="945"/>
                  <a:pt x="303" y="885"/>
                  <a:pt x="386" y="885"/>
                </a:cubicBezTo>
                <a:cubicBezTo>
                  <a:pt x="469" y="885"/>
                  <a:pt x="620" y="938"/>
                  <a:pt x="703" y="930"/>
                </a:cubicBezTo>
                <a:cubicBezTo>
                  <a:pt x="786" y="922"/>
                  <a:pt x="847" y="892"/>
                  <a:pt x="885" y="839"/>
                </a:cubicBezTo>
                <a:cubicBezTo>
                  <a:pt x="923" y="786"/>
                  <a:pt x="923" y="688"/>
                  <a:pt x="930" y="613"/>
                </a:cubicBezTo>
                <a:cubicBezTo>
                  <a:pt x="937" y="538"/>
                  <a:pt x="923" y="454"/>
                  <a:pt x="930" y="386"/>
                </a:cubicBezTo>
                <a:cubicBezTo>
                  <a:pt x="937" y="318"/>
                  <a:pt x="983" y="265"/>
                  <a:pt x="975" y="204"/>
                </a:cubicBezTo>
                <a:cubicBezTo>
                  <a:pt x="967" y="143"/>
                  <a:pt x="938" y="46"/>
                  <a:pt x="885" y="23"/>
                </a:cubicBezTo>
                <a:cubicBezTo>
                  <a:pt x="832" y="0"/>
                  <a:pt x="726" y="68"/>
                  <a:pt x="658" y="68"/>
                </a:cubicBezTo>
                <a:cubicBezTo>
                  <a:pt x="590" y="68"/>
                  <a:pt x="552" y="15"/>
                  <a:pt x="476" y="23"/>
                </a:cubicBezTo>
                <a:close/>
              </a:path>
            </a:pathLst>
          </a:cu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1785918" y="6000768"/>
          <a:ext cx="414337" cy="620712"/>
        </p:xfrm>
        <a:graphic>
          <a:graphicData uri="http://schemas.openxmlformats.org/presentationml/2006/ole">
            <p:oleObj spid="_x0000_s21509" name="Equation" r:id="rId8" imgW="152280" imgH="228600" progId="Equation.DSMT4">
              <p:embed/>
            </p:oleObj>
          </a:graphicData>
        </a:graphic>
      </p:graphicFrame>
      <p:cxnSp>
        <p:nvCxnSpPr>
          <p:cNvPr id="145" name="구부러진 연결선 144"/>
          <p:cNvCxnSpPr/>
          <p:nvPr/>
        </p:nvCxnSpPr>
        <p:spPr>
          <a:xfrm flipV="1">
            <a:off x="5715008" y="4500570"/>
            <a:ext cx="1285884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072330" y="421481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Basis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Simple Cubic Structure(SC)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내용 개체 틀 3" descr="S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13535" y="1600200"/>
            <a:ext cx="45169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Face Centered Cubic Structure(FCC)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내용 개체 틀 3" descr="FC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70776" y="1600200"/>
            <a:ext cx="4402447" cy="4525963"/>
          </a:xfrm>
        </p:spPr>
      </p:pic>
      <p:sp>
        <p:nvSpPr>
          <p:cNvPr id="5" name="TextBox 4"/>
          <p:cNvSpPr txBox="1"/>
          <p:nvPr/>
        </p:nvSpPr>
        <p:spPr>
          <a:xfrm>
            <a:off x="2786050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0496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Centered Cubic Structure(BCC)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내용 개체 틀 3" descr="BC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2928926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Diamond Structure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내용 개체 틀 3" descr="Diamon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3108" y="1500174"/>
            <a:ext cx="4691082" cy="4456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Bulk Modulus ?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내용 개체 틀 7" descr="bulk_modulus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14414" y="1357298"/>
            <a:ext cx="3890513" cy="2161396"/>
          </a:xfrm>
        </p:spPr>
      </p:pic>
      <p:sp>
        <p:nvSpPr>
          <p:cNvPr id="9" name="TextBox 8"/>
          <p:cNvSpPr txBox="1"/>
          <p:nvPr/>
        </p:nvSpPr>
        <p:spPr>
          <a:xfrm>
            <a:off x="1285852" y="371475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물체에 모든 방향에서 균일한 </a:t>
            </a:r>
            <a:r>
              <a:rPr lang="ko-KR" altLang="en-US" dirty="0" err="1" smtClean="0"/>
              <a:t>압축력이</a:t>
            </a:r>
            <a:r>
              <a:rPr lang="ko-KR" altLang="en-US" dirty="0" smtClean="0"/>
              <a:t> 가해졌을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압축되지 않으려고 저항하는 정도를 나타내는 값 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072198" y="1357298"/>
          <a:ext cx="1697037" cy="928688"/>
        </p:xfrm>
        <a:graphic>
          <a:graphicData uri="http://schemas.openxmlformats.org/presentationml/2006/ole">
            <p:oleObj spid="_x0000_s2049" name="Equation" r:id="rId5" imgW="812520" imgH="4442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72198" y="2643182"/>
          <a:ext cx="1739725" cy="857256"/>
        </p:xfrm>
        <a:graphic>
          <a:graphicData uri="http://schemas.openxmlformats.org/presentationml/2006/ole">
            <p:oleObj spid="_x0000_s2051" name="Equation" r:id="rId6" imgW="876240" imgH="4316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4414" y="442913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•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물질의 </a:t>
            </a:r>
            <a:r>
              <a:rPr lang="en-US" altLang="ko-KR" dirty="0" smtClean="0"/>
              <a:t>Bulk modulus </a:t>
            </a:r>
            <a:r>
              <a:rPr lang="ko-KR" altLang="en-US" dirty="0" smtClean="0"/>
              <a:t>실험값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1357290" y="4786322"/>
          <a:ext cx="6096000" cy="1925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85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물질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Bulk modulus</a:t>
                      </a:r>
                      <a:endParaRPr lang="ko-KR" altLang="en-US" dirty="0"/>
                    </a:p>
                  </a:txBody>
                  <a:tcPr/>
                </a:tc>
              </a:tr>
              <a:tr h="385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Diamond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442 </a:t>
                      </a:r>
                      <a:r>
                        <a:rPr lang="en-US" altLang="ko-KR" dirty="0" err="1" smtClean="0"/>
                        <a:t>GPa</a:t>
                      </a:r>
                      <a:endParaRPr lang="ko-KR" altLang="en-US" dirty="0"/>
                    </a:p>
                  </a:txBody>
                  <a:tcPr/>
                </a:tc>
              </a:tr>
              <a:tr h="385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Solid helium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5×10</a:t>
                      </a:r>
                      <a:r>
                        <a:rPr lang="en-US" altLang="ko-KR" baseline="30000" dirty="0" smtClean="0"/>
                        <a:t>7</a:t>
                      </a:r>
                      <a:r>
                        <a:rPr lang="en-US" altLang="ko-KR" dirty="0" smtClean="0"/>
                        <a:t> Pa</a:t>
                      </a:r>
                      <a:endParaRPr lang="ko-KR" altLang="en-US" dirty="0"/>
                    </a:p>
                  </a:txBody>
                  <a:tcPr/>
                </a:tc>
              </a:tr>
              <a:tr h="385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Glass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35 to 55 </a:t>
                      </a:r>
                      <a:r>
                        <a:rPr lang="en-US" altLang="ko-KR" dirty="0" err="1" smtClean="0"/>
                        <a:t>GPa</a:t>
                      </a:r>
                      <a:endParaRPr lang="ko-KR" altLang="en-US" dirty="0"/>
                    </a:p>
                  </a:txBody>
                  <a:tcPr/>
                </a:tc>
              </a:tr>
              <a:tr h="385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Air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1.01×10</a:t>
                      </a:r>
                      <a:r>
                        <a:rPr lang="en-US" altLang="ko-KR" baseline="30000" dirty="0" smtClean="0"/>
                        <a:t>5</a:t>
                      </a:r>
                      <a:r>
                        <a:rPr lang="en-US" altLang="ko-KR" dirty="0" smtClean="0"/>
                        <a:t> Pa (</a:t>
                      </a:r>
                      <a:r>
                        <a:rPr lang="ko-KR" altLang="en-US" dirty="0" smtClean="0"/>
                        <a:t>등온과정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Murnaghan’s</a:t>
            </a:r>
            <a:r>
              <a:rPr lang="en-US" altLang="ko-K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equation of state</a:t>
            </a:r>
            <a:endParaRPr lang="ko-KR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714348" y="1500174"/>
          <a:ext cx="2090071" cy="1143008"/>
        </p:xfrm>
        <a:graphic>
          <a:graphicData uri="http://schemas.openxmlformats.org/presentationml/2006/ole">
            <p:oleObj spid="_x0000_s1027" name="Equation" r:id="rId4" imgW="812520" imgH="4442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14810" y="1500174"/>
          <a:ext cx="2143140" cy="1055927"/>
        </p:xfrm>
        <a:graphic>
          <a:graphicData uri="http://schemas.openxmlformats.org/presentationml/2006/ole">
            <p:oleObj spid="_x0000_s1028" name="Equation" r:id="rId5" imgW="876240" imgH="43164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14348" y="2857496"/>
          <a:ext cx="3929090" cy="1071570"/>
        </p:xfrm>
        <a:graphic>
          <a:graphicData uri="http://schemas.openxmlformats.org/presentationml/2006/ole">
            <p:oleObj spid="_x0000_s1033" name="Equation" r:id="rId6" imgW="838080" imgH="2286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85786" y="4357694"/>
          <a:ext cx="3786214" cy="1514486"/>
        </p:xfrm>
        <a:graphic>
          <a:graphicData uri="http://schemas.openxmlformats.org/presentationml/2006/ole">
            <p:oleObj spid="_x0000_s1034" name="Equation" r:id="rId7" imgW="1079280" imgH="431640" progId="Equation.DSMT4">
              <p:embed/>
            </p:oleObj>
          </a:graphicData>
        </a:graphic>
      </p:graphicFrame>
      <p:cxnSp>
        <p:nvCxnSpPr>
          <p:cNvPr id="14" name="구부러진 연결선 13"/>
          <p:cNvCxnSpPr/>
          <p:nvPr/>
        </p:nvCxnSpPr>
        <p:spPr>
          <a:xfrm rot="5400000">
            <a:off x="4179091" y="2750339"/>
            <a:ext cx="1785950" cy="17145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1565</TotalTime>
  <Words>734</Words>
  <Application>Microsoft Office PowerPoint</Application>
  <PresentationFormat>화면 슬라이드 쇼(4:3)</PresentationFormat>
  <Paragraphs>110</Paragraphs>
  <Slides>22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22</vt:i4>
      </vt:variant>
    </vt:vector>
  </HeadingPairs>
  <TitlesOfParts>
    <vt:vector size="26" baseType="lpstr">
      <vt:lpstr>Office 테마</vt:lpstr>
      <vt:lpstr>Equation</vt:lpstr>
      <vt:lpstr>그림</vt:lpstr>
      <vt:lpstr>MathType 6.0 Equation</vt:lpstr>
      <vt:lpstr>Bulk Modulus of Diamond</vt:lpstr>
      <vt:lpstr>Lattice Structure</vt:lpstr>
      <vt:lpstr>Lattice Structure</vt:lpstr>
      <vt:lpstr>Simple Cubic Structure(SC)</vt:lpstr>
      <vt:lpstr>Face Centered Cubic Structure(FCC)</vt:lpstr>
      <vt:lpstr>Body Centered Cubic Structure(BCC)</vt:lpstr>
      <vt:lpstr>Diamond Structure</vt:lpstr>
      <vt:lpstr>What is the Bulk Modulus ?</vt:lpstr>
      <vt:lpstr>Murnaghan’s equation of state</vt:lpstr>
      <vt:lpstr>Murnaghan’s equation of state</vt:lpstr>
      <vt:lpstr>VASP을 이용한 계산 과정</vt:lpstr>
      <vt:lpstr>Using VASP – INCAR </vt:lpstr>
      <vt:lpstr>Using VASP – SC 형식</vt:lpstr>
      <vt:lpstr>Using VASP – SC 형식</vt:lpstr>
      <vt:lpstr>Using VASP – SC 형식</vt:lpstr>
      <vt:lpstr>Using VASP – SC 형식</vt:lpstr>
      <vt:lpstr>Using VASP – SC 형식</vt:lpstr>
      <vt:lpstr>Using VASP – FCC 형식</vt:lpstr>
      <vt:lpstr>Using VASP – FCC 형식</vt:lpstr>
      <vt:lpstr>Using VASP – FCC 형식</vt:lpstr>
      <vt:lpstr>오차의 이유</vt:lpstr>
      <vt:lpstr>오차 요인 수정 후 – FCC 형식</vt:lpstr>
    </vt:vector>
  </TitlesOfParts>
  <Company>UNIST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Bulk Modulus of Diamond</dc:title>
  <dc:creator>UNIST</dc:creator>
  <cp:lastModifiedBy>UNIST</cp:lastModifiedBy>
  <cp:revision>142</cp:revision>
  <dcterms:created xsi:type="dcterms:W3CDTF">2011-07-15T07:57:59Z</dcterms:created>
  <dcterms:modified xsi:type="dcterms:W3CDTF">2011-07-28T06:23:05Z</dcterms:modified>
</cp:coreProperties>
</file>